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evinmontes.com/store/galactops-sculpto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2.eng.cam.ac.uk/~hemh1/gyroscopes/spinningtop.htm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478893e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478893e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assembly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Hole for air to flow through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Pins for connecting mechanism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assembly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Modular design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478893ec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478893ec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Finding appropriate inlet velocity is challenging. There are a lot of variables - male/female, lung volume, and more importantly, the measurement method (blowing to a tube/spirometer, blowing to blank space, etc.)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numbers ranged from 10m/s - 50m/s. Considering that one of aero-dart design guideline had a target muzzle speed about 48m/s (probably for healthy male), we chose to be a little more conservative and went with 35m/s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blades were about 2-3mm thick and 9mm high. Stress testing was deemed unnecessary, as the blades will be subjected to distributed pressure of air blown from humans.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4b5a81915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4b5a81915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4b5a8191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4b5a8191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b5a81915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4b5a81915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78893e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478893e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4b5a81915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4b5a81915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4b5a8191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84b5a8191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78893e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478893e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b5a819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4b5a819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End: Talk about how the both can be made with a FDM printer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https://www.devinmontes.com/store/galactops-sculptor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End: All Made from traditional manufacturing processes with </a:t>
            </a:r>
            <a:r>
              <a:rPr lang="en"/>
              <a:t>quality</a:t>
            </a:r>
            <a:r>
              <a:rPr lang="en"/>
              <a:t> metal and surface finish. The level of detail of the blades and mixes of metals drives up the costs.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4b5a819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4b5a819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478893e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478893e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http://www2.eng.cam.ac.uk/~hemh1/gyroscopes/spinningtop.htm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minimum spin speed (in revs per second) for a typical top to be stable is roughly equal to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√g/a where g=9.81m/s</a:t>
            </a:r>
            <a:r>
              <a:rPr baseline="30000"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a is the radius of the top. For our top with expected radius of 4-5cm, the minimum spin speed is around 62-78 rev/s, or 3600-4800 RPM.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-highlight more important onces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4b5a819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4b5a81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member come up with 2-3 designs that: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Unique and aesthetically pleasing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Functional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Benefit from being manufactured via AM SLS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member ranks top 5 designs and each rank is assigned a point value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Rank 1 = 5 points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Rank 2 = 4 points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Decided to combine top 2 designs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4b5a81915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4b5a81915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478893e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478893e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iteration starts with just trying to produce geometry similar to turbine (top right)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Newer more defined model with a sleeker design (middle)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with impeller design software to give insight final design (far right)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sz="40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771650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749028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48200" y="1749028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420689" y="641510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575050" y="920884"/>
            <a:ext cx="51117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31800" lvl="0" marL="4572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" name="Google Shape;28;p7"/>
          <p:cNvSpPr txBox="1"/>
          <p:nvPr>
            <p:ph idx="2" type="body"/>
          </p:nvPr>
        </p:nvSpPr>
        <p:spPr>
          <a:xfrm>
            <a:off x="420689" y="1601630"/>
            <a:ext cx="30084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792288" y="3829050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8"/>
          <p:cNvSpPr/>
          <p:nvPr>
            <p:ph idx="2" type="pic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1792288" y="4254817"/>
            <a:ext cx="54864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>
              <a:spcBef>
                <a:spcPts val="60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79972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6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Wind-Powered Tops</a:t>
            </a:r>
            <a:endParaRPr/>
          </a:p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318525" y="3828900"/>
            <a:ext cx="6400800" cy="131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Ryan Rhodes, Dahlia Lopez, Christopher Yoon, and Erick Jones </a:t>
            </a:r>
            <a:endParaRPr sz="1800"/>
          </a:p>
        </p:txBody>
      </p:sp>
      <p:pic>
        <p:nvPicPr>
          <p:cNvPr id="43" name="Google Shape;4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900" y="764425"/>
            <a:ext cx="2190400" cy="37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Product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5" y="1130250"/>
            <a:ext cx="2190400" cy="376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075" y="1853375"/>
            <a:ext cx="2985825" cy="303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3550" y="873925"/>
            <a:ext cx="3246975" cy="21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4425" y="2899925"/>
            <a:ext cx="2887877" cy="19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Part Evaluation - Aerodynamics</a:t>
            </a:r>
            <a:endParaRPr sz="3200"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168400" y="3311550"/>
            <a:ext cx="8570700" cy="161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2-D analysis conducted to assess the aerodynamics of the blades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By drawing velocity triangles, we can get a minimum angle requirements for inlet and outlet of the blade. 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Incoming flow speed was approximated as 35m/s, using data from a biomedical journal as well as aero-dart design guidelines.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25" y="1098249"/>
            <a:ext cx="3372224" cy="215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875" y="1203611"/>
            <a:ext cx="3372224" cy="8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875" y="2201188"/>
            <a:ext cx="2975958" cy="8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7719925" y="2899088"/>
            <a:ext cx="383100" cy="229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Part Evaluation - Continued</a:t>
            </a:r>
            <a:endParaRPr sz="3200"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3050425"/>
            <a:ext cx="7223700" cy="185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With target rpm of 5400, the blade needs inlet and outlet angles of 79 and 26 degrees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Designs were then modified in CAD, so that blades met the requirements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50" y="1101625"/>
            <a:ext cx="2838725" cy="181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225" y="1101625"/>
            <a:ext cx="2503780" cy="18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620" y="1101623"/>
            <a:ext cx="2194107" cy="18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6">
            <a:alphaModFix/>
          </a:blip>
          <a:srcRect b="0" l="26895" r="0" t="0"/>
          <a:stretch/>
        </p:blipFill>
        <p:spPr>
          <a:xfrm>
            <a:off x="7750875" y="1150900"/>
            <a:ext cx="1240950" cy="1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7">
            <a:alphaModFix/>
          </a:blip>
          <a:srcRect b="0" l="20108" r="0" t="0"/>
          <a:stretch/>
        </p:blipFill>
        <p:spPr>
          <a:xfrm>
            <a:off x="7359866" y="3166425"/>
            <a:ext cx="1631960" cy="18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Manufacturing Cost Analysis</a:t>
            </a:r>
            <a:endParaRPr sz="3600"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152475"/>
            <a:ext cx="6010200" cy="340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Nylon price: $45/kg for virgin powder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Powder density: 0.5g/cm^3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Build volume: 80mm x 80mm x 160mm = 1024 cm^3, (2% of build chamber volume)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We will be using around 512g of Nylon-12 powder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$11 if using 50% virgin powder. Even with operating costs (~$10 - $20), the two tops will cost $20-$30 to manufacture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075" y="1996125"/>
            <a:ext cx="1670901" cy="29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900" y="1351375"/>
            <a:ext cx="1670899" cy="6412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2"/>
          <p:cNvCxnSpPr/>
          <p:nvPr/>
        </p:nvCxnSpPr>
        <p:spPr>
          <a:xfrm>
            <a:off x="7175600" y="1179750"/>
            <a:ext cx="16092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50" name="Google Shape;150;p22"/>
          <p:cNvSpPr txBox="1"/>
          <p:nvPr/>
        </p:nvSpPr>
        <p:spPr>
          <a:xfrm>
            <a:off x="7664650" y="779288"/>
            <a:ext cx="785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80mm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6272925" y="1505038"/>
            <a:ext cx="785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28mm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7051775" y="1433575"/>
            <a:ext cx="6600" cy="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3" name="Google Shape;153;p22"/>
          <p:cNvCxnSpPr/>
          <p:nvPr/>
        </p:nvCxnSpPr>
        <p:spPr>
          <a:xfrm>
            <a:off x="7054175" y="2117525"/>
            <a:ext cx="1800" cy="28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54" name="Google Shape;154;p22"/>
          <p:cNvSpPr txBox="1"/>
          <p:nvPr/>
        </p:nvSpPr>
        <p:spPr>
          <a:xfrm>
            <a:off x="6272750" y="3501400"/>
            <a:ext cx="785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129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8352375" y="1934525"/>
            <a:ext cx="9000" cy="1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56" name="Google Shape;156;p22"/>
          <p:cNvSpPr txBox="1"/>
          <p:nvPr/>
        </p:nvSpPr>
        <p:spPr>
          <a:xfrm>
            <a:off x="8352375" y="1859063"/>
            <a:ext cx="785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Survey Results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3368375"/>
            <a:ext cx="5397300" cy="160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35 customer survey responses</a:t>
            </a:r>
            <a:endParaRPr sz="20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1st: UT crest cap with embedded letters** (3.7 / 5)</a:t>
            </a:r>
            <a:endParaRPr sz="16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2nd: UT tower (3.4 / 5)</a:t>
            </a:r>
            <a:endParaRPr sz="16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3rd: UT crest cap with extruded letters (3.0 / 5)</a:t>
            </a:r>
            <a:endParaRPr sz="160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356" y="1031025"/>
            <a:ext cx="1469650" cy="23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01" y="1238538"/>
            <a:ext cx="2438199" cy="16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801" y="1315312"/>
            <a:ext cx="2306823" cy="152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793150" y="1031025"/>
            <a:ext cx="466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3102350" y="1031025"/>
            <a:ext cx="466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242788" y="1031025"/>
            <a:ext cx="466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3rd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2800" y="2739425"/>
            <a:ext cx="2856875" cy="195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6200538" y="4621775"/>
            <a:ext cx="28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**Embedded lettering is also more robust in SLS process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152475"/>
            <a:ext cx="6741300" cy="3756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What did we learn?</a:t>
            </a:r>
            <a:endParaRPr sz="23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Conflicting requirements (aesthetics vs functionality)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square shape of the tower caused concerns in air resistance.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Since we had room to spare, we made the tower removable so that other tops can be installed (UT crest cap)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800"/>
              <a:t>The new cap design is rated more aesthetically appealing, cheaper to manufacture, and more functional.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Future improvements:</a:t>
            </a:r>
            <a:endParaRPr sz="20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Direct import of </a:t>
            </a:r>
            <a:r>
              <a:rPr lang="en" sz="1800"/>
              <a:t>3D blade design from impellers to improve efficiency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Adding colors</a:t>
            </a:r>
            <a:endParaRPr sz="18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075" y="1996125"/>
            <a:ext cx="1670901" cy="29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900" y="1351375"/>
            <a:ext cx="1670899" cy="64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685788" y="224102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457200" y="537053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57200" y="1449225"/>
            <a:ext cx="8229600" cy="29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500"/>
              <a:t>Introduction </a:t>
            </a:r>
            <a:endParaRPr sz="2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500"/>
              <a:t>Market for Tops</a:t>
            </a:r>
            <a:endParaRPr sz="2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500"/>
              <a:t>Customer Needs</a:t>
            </a:r>
            <a:endParaRPr sz="2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500"/>
              <a:t>Design Specifications</a:t>
            </a:r>
            <a:endParaRPr sz="2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500"/>
              <a:t>Concept Generation</a:t>
            </a:r>
            <a:endParaRPr sz="2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500"/>
              <a:t>End Product </a:t>
            </a:r>
            <a:endParaRPr sz="2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500"/>
              <a:t>Testing</a:t>
            </a:r>
            <a:endParaRPr sz="2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65975" y="1017725"/>
            <a:ext cx="8520600" cy="261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Tops, one of the oldest archaeological toys, have a simple concept, twist and spin, yet they have had lasting power.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With </a:t>
            </a:r>
            <a:r>
              <a:rPr lang="en" sz="2300"/>
              <a:t>SLS, we can create designs not possible with other methods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Our objective is to design a high quality collectible spinning top that is</a:t>
            </a:r>
            <a:endParaRPr sz="2300"/>
          </a:p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Novel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A</a:t>
            </a:r>
            <a:r>
              <a:rPr lang="en" sz="2300"/>
              <a:t>esthetically</a:t>
            </a:r>
            <a:r>
              <a:rPr lang="en" sz="2300"/>
              <a:t> pleasing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Durable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And most importantly spins well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550" y="2972050"/>
            <a:ext cx="2171450" cy="2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/>
        </p:nvSpPr>
        <p:spPr>
          <a:xfrm>
            <a:off x="165975" y="4494800"/>
            <a:ext cx="69759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“WHY A SPINNING TOP? THERE WILL BE SOMETHING IN IT FOR YOU FOREVER. -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ForeverSpin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00" y="2842475"/>
            <a:ext cx="1942095" cy="22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0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for High End Tops</a:t>
            </a:r>
            <a:endParaRPr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Lower End: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High End: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025" y="1095375"/>
            <a:ext cx="27527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175" y="2842475"/>
            <a:ext cx="1560137" cy="22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891" y="3667125"/>
            <a:ext cx="4391234" cy="147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4725" y="1152475"/>
            <a:ext cx="3587576" cy="17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Needs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300" y="1152475"/>
            <a:ext cx="6665401" cy="323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r>
              <a:rPr lang="en"/>
              <a:t>Specifications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125" y="1577700"/>
            <a:ext cx="5977174" cy="256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28617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Each member generate 2-3 designs</a:t>
            </a:r>
            <a:endParaRPr sz="19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400" y="1913675"/>
            <a:ext cx="4425699" cy="13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024" y="1105850"/>
            <a:ext cx="300626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950" y="3048169"/>
            <a:ext cx="3099025" cy="209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2994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Ranking point system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1st - 5th (1 being best)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1st place gets 5 points, 2nd gets 4, etc…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Top Choices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UT Tower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Wind Powered Top</a:t>
            </a:r>
            <a:endParaRPr sz="1800"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-3412" t="-5163"/>
          <a:stretch/>
        </p:blipFill>
        <p:spPr>
          <a:xfrm>
            <a:off x="6178825" y="1433350"/>
            <a:ext cx="2913675" cy="24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64580" l="0" r="0" t="8925"/>
          <a:stretch/>
        </p:blipFill>
        <p:spPr>
          <a:xfrm>
            <a:off x="3214325" y="1346574"/>
            <a:ext cx="3119606" cy="248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25" y="3091650"/>
            <a:ext cx="2274125" cy="17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25" y="1222100"/>
            <a:ext cx="1938099" cy="11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5497" y="1389097"/>
            <a:ext cx="2128475" cy="7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0850" y="563237"/>
            <a:ext cx="4453151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0849" y="3043617"/>
            <a:ext cx="4453149" cy="1979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1138450" y="2431375"/>
            <a:ext cx="2128500" cy="52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 flipH="1" rot="10800000">
            <a:off x="3773100" y="2156625"/>
            <a:ext cx="1085100" cy="1049400"/>
          </a:xfrm>
          <a:prstGeom prst="bentArrow">
            <a:avLst>
              <a:gd fmla="val 9760" name="adj1"/>
              <a:gd fmla="val 11816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